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6" r:id="rId4"/>
    <p:sldId id="273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67" r:id="rId15"/>
    <p:sldId id="268" r:id="rId16"/>
    <p:sldId id="269" r:id="rId17"/>
    <p:sldId id="271" r:id="rId18"/>
    <p:sldId id="272" r:id="rId1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64A8"/>
    <a:srgbClr val="969696"/>
    <a:srgbClr val="E6E6E6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666" y="-3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29B3-EDC4-4292-BA5A-2119A16C91BC}" type="datetimeFigureOut">
              <a:rPr lang="de-DE" smtClean="0"/>
              <a:t>26.05.2014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E0915-CD52-4968-84CC-DCADF0878D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56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E0915-CD52-4968-84CC-DCADF0878D9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86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918000" y="1059582"/>
            <a:ext cx="7326000" cy="1296144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0" y="4179600"/>
            <a:ext cx="9144000" cy="422405"/>
          </a:xfrm>
          <a:solidFill>
            <a:srgbClr val="0064A8"/>
          </a:solidFill>
        </p:spPr>
        <p:txBody>
          <a:bodyPr lIns="936000" tIns="72000" rIns="936000" bIns="72000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/>
          <a:stretch/>
        </p:blipFill>
        <p:spPr>
          <a:xfrm>
            <a:off x="871268" y="180000"/>
            <a:ext cx="1546642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8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6000" y="1491630"/>
            <a:ext cx="7308000" cy="2808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969696"/>
                </a:solidFill>
              </a:defRPr>
            </a:lvl1pPr>
          </a:lstStyle>
          <a:p>
            <a:fld id="{F9CA7F02-FF28-4D8F-AF3B-6C950C783A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936000" y="180000"/>
            <a:ext cx="7308000" cy="63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936000" y="915566"/>
            <a:ext cx="7308000" cy="429622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64A8"/>
                </a:solidFill>
              </a:defRPr>
            </a:lvl1pPr>
          </a:lstStyle>
          <a:p>
            <a:pPr lvl="0"/>
            <a:r>
              <a:rPr lang="de-DE" smtClean="0"/>
              <a:t>TITELMASTERFORMAT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6000" y="4659982"/>
            <a:ext cx="7308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TU Bergakademie Freiberg | Institut für ... | Professur für ... | Institutsadresse | Telefonnummer: 03731 / 39-1234 | www.tu-freiberg.de | Vortragender: Max Mustermann | Veranstaltungstitel | 02.01.2012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59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6000" y="1635646"/>
            <a:ext cx="7308000" cy="26642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969696"/>
                </a:solidFill>
              </a:defRPr>
            </a:lvl1pPr>
          </a:lstStyle>
          <a:p>
            <a:fld id="{F9CA7F02-FF28-4D8F-AF3B-6C950C783A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936000" y="915566"/>
            <a:ext cx="7308000" cy="566792"/>
          </a:xfrm>
        </p:spPr>
        <p:txBody>
          <a:bodyPr/>
          <a:lstStyle>
            <a:lvl1pPr>
              <a:spcBef>
                <a:spcPts val="0"/>
              </a:spcBef>
              <a:defRPr b="1">
                <a:solidFill>
                  <a:srgbClr val="0064A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TITELMASTERFORMAT </a:t>
            </a:r>
          </a:p>
          <a:p>
            <a:pPr lvl="0"/>
            <a:r>
              <a:rPr lang="de-DE" smtClean="0"/>
              <a:t>ZWEIZEILIG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936000" y="180000"/>
            <a:ext cx="7308000" cy="63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6000" y="4659982"/>
            <a:ext cx="7308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TU Bergakademie Freiberg | Institut für ... | Professur für ... | Institutsadresse | Telefonnummer: 03731 / 39-1234 | www.tu-freiberg.de | Vortragender: Max Mustermann | Veranstaltungstitel | 02.01.2012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04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969696"/>
                </a:solidFill>
              </a:defRPr>
            </a:lvl1pPr>
          </a:lstStyle>
          <a:p>
            <a:fld id="{F9CA7F02-FF28-4D8F-AF3B-6C950C783A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936000" y="180000"/>
            <a:ext cx="7308000" cy="63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936000" y="915566"/>
            <a:ext cx="3596208" cy="3456384"/>
          </a:xfrm>
        </p:spPr>
        <p:txBody>
          <a:bodyPr lIns="0" tIns="0" rIns="0" bIns="0"/>
          <a:lstStyle>
            <a:lvl1pPr>
              <a:defRPr sz="1800"/>
            </a:lvl1pPr>
            <a:lvl2pPr marL="742950" indent="-285750">
              <a:buFont typeface="Wingdings" pitchFamily="2" charset="2"/>
              <a:buChar char="§"/>
              <a:defRPr sz="1800"/>
            </a:lvl2pPr>
            <a:lvl3pPr marL="1143000" indent="-228600">
              <a:buFont typeface="Courier New" pitchFamily="49" charset="0"/>
              <a:buChar char="o"/>
              <a:defRPr sz="1400"/>
            </a:lvl3pPr>
            <a:lvl4pPr>
              <a:defRPr sz="1400"/>
            </a:lvl4pPr>
            <a:lvl5pPr marL="2057400" indent="-228600">
              <a:buFont typeface="Arial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3596208" cy="3456383"/>
          </a:xfrm>
        </p:spPr>
        <p:txBody>
          <a:bodyPr/>
          <a:lstStyle>
            <a:lvl1pPr>
              <a:defRPr sz="1800"/>
            </a:lvl1pPr>
            <a:lvl2pPr marL="742950" indent="-285750">
              <a:buFont typeface="Wingdings" pitchFamily="2" charset="2"/>
              <a:buChar char="§"/>
              <a:defRPr sz="1800"/>
            </a:lvl2pPr>
            <a:lvl3pPr marL="1143000" indent="-228600">
              <a:buFont typeface="Courier New" pitchFamily="49" charset="0"/>
              <a:buChar char="o"/>
              <a:defRPr sz="1400"/>
            </a:lvl3pPr>
            <a:lvl4pPr>
              <a:defRPr sz="1400"/>
            </a:lvl4pPr>
            <a:lvl5pPr marL="2057400" indent="-228600">
              <a:buFont typeface="Arial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6000" y="4659982"/>
            <a:ext cx="7308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TU Bergakademie Freiberg | Institut für ... | Professur für ... | Institutsadresse | Telefonnummer: 03731 / 39-1234 | www.tu-freiberg.de | Vortragender: Max Mustermann | Veranstaltungstitel | 02.01.2012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74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969696"/>
                </a:solidFill>
              </a:defRPr>
            </a:lvl1pPr>
          </a:lstStyle>
          <a:p>
            <a:fld id="{F9CA7F02-FF28-4D8F-AF3B-6C950C783A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936000" y="180000"/>
            <a:ext cx="7308000" cy="63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936000" y="3432397"/>
            <a:ext cx="7308000" cy="5667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0064A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"/>
          </p:nvPr>
        </p:nvSpPr>
        <p:spPr>
          <a:xfrm>
            <a:off x="936000" y="915566"/>
            <a:ext cx="7308000" cy="23762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2"/>
          </p:nvPr>
        </p:nvSpPr>
        <p:spPr>
          <a:xfrm>
            <a:off x="936000" y="3867894"/>
            <a:ext cx="7308000" cy="504056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6000" y="4659982"/>
            <a:ext cx="7308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TU Bergakademie Freiberg | Institut für ... | Professur für ... | Institutsadresse | Telefonnummer: 03731 / 39-1234 | www.tu-freiberg.de | Vortragender: Max Mustermann | Veranstaltungstitel | 02.01.2012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9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6000" y="4659982"/>
            <a:ext cx="7308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TU Bergakademie Freiberg | Institut für ... | Professur für ... | Institutsadresse | Telefonnummer: 03731 / 39-1234 | www.tu-freiberg.de | Vortragender: Max Mustermann | Veranstaltungstitel | 02.01.2012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969696"/>
                </a:solidFill>
              </a:defRPr>
            </a:lvl1pPr>
          </a:lstStyle>
          <a:p>
            <a:fld id="{F9CA7F02-FF28-4D8F-AF3B-6C950C783A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936000" y="180000"/>
            <a:ext cx="7308000" cy="63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936000" y="915566"/>
            <a:ext cx="7308000" cy="34359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3" r:id="rId4"/>
    <p:sldLayoutId id="2147483654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400" kern="1200">
          <a:solidFill>
            <a:srgbClr val="0064A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67544" y="91556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 of copper-powder in shock-wave synthesis  experiments</a:t>
            </a:r>
            <a:endParaRPr lang="de-DE" sz="3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11367" y="2139702"/>
            <a:ext cx="5321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333333"/>
                </a:solidFill>
              </a:rPr>
              <a:t>Thomas Schlothauer, Stefan Martin, Christian Schimpf, </a:t>
            </a:r>
          </a:p>
          <a:p>
            <a:pPr algn="ctr"/>
            <a:r>
              <a:rPr lang="de-DE" dirty="0" err="1" smtClean="0">
                <a:solidFill>
                  <a:srgbClr val="333333"/>
                </a:solidFill>
              </a:rPr>
              <a:t>Annia</a:t>
            </a:r>
            <a:r>
              <a:rPr lang="de-DE" dirty="0" smtClean="0">
                <a:solidFill>
                  <a:srgbClr val="333333"/>
                </a:solidFill>
              </a:rPr>
              <a:t> Greif, Gerhard Heide</a:t>
            </a:r>
            <a:endParaRPr lang="de-DE" dirty="0">
              <a:solidFill>
                <a:srgbClr val="333333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683568" y="2931790"/>
            <a:ext cx="7677472" cy="2139702"/>
            <a:chOff x="683568" y="2931790"/>
            <a:chExt cx="7677472" cy="2139702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931790"/>
              <a:ext cx="2852936" cy="213970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2931790"/>
              <a:ext cx="2852936" cy="2139702"/>
            </a:xfrm>
            <a:prstGeom prst="rect">
              <a:avLst/>
            </a:prstGeom>
          </p:spPr>
        </p:pic>
        <p:sp>
          <p:nvSpPr>
            <p:cNvPr id="10" name="Pfeil nach rechts 9"/>
            <p:cNvSpPr/>
            <p:nvPr/>
          </p:nvSpPr>
          <p:spPr>
            <a:xfrm>
              <a:off x="3995936" y="365187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6444208" y="23103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Freiberg High </a:t>
            </a:r>
          </a:p>
          <a:p>
            <a:r>
              <a:rPr lang="de-DE" sz="12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Center</a:t>
            </a:r>
            <a:endParaRPr lang="de-DE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469" y="640333"/>
            <a:ext cx="1231810" cy="394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40" y="640333"/>
            <a:ext cx="1231700" cy="394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05" y="640332"/>
            <a:ext cx="1231751" cy="394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7675" y="136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x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137646" y="548853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/>
              <a:t>y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828019" y="56832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/>
              <a:t>z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8529294" y="410884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419872" y="56877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x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8383688" y="3316685"/>
            <a:ext cx="741362" cy="1085850"/>
            <a:chOff x="96838" y="4581525"/>
            <a:chExt cx="741362" cy="1085850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50825" y="494188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96838" y="4581525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dirty="0"/>
                <a:t>y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539750" y="5229225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x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07950" y="5300663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z</a:t>
              </a:r>
            </a:p>
          </p:txBody>
        </p:sp>
      </p:grpSp>
      <p:sp>
        <p:nvSpPr>
          <p:cNvPr id="2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EPNM 2014/ </a:t>
            </a:r>
            <a:r>
              <a:rPr lang="de-DE" sz="800" dirty="0" err="1" smtClean="0"/>
              <a:t>Krakow</a:t>
            </a:r>
            <a:r>
              <a:rPr lang="de-DE" sz="800" dirty="0" smtClean="0"/>
              <a:t>/ </a:t>
            </a:r>
            <a:r>
              <a:rPr lang="de-DE" sz="800" dirty="0" err="1" smtClean="0"/>
              <a:t>Poland</a:t>
            </a:r>
            <a:r>
              <a:rPr lang="de-DE" sz="800" dirty="0" smtClean="0"/>
              <a:t>| 20.05.2014</a:t>
            </a:r>
            <a:endParaRPr lang="de-DE" sz="800" dirty="0"/>
          </a:p>
        </p:txBody>
      </p: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333333"/>
                </a:solidFill>
              </a:rPr>
              <a:t>Powder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with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adiabatic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compression</a:t>
            </a:r>
            <a:endParaRPr lang="de-DE" sz="2400" dirty="0">
              <a:solidFill>
                <a:srgbClr val="333333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95071" y="1316646"/>
            <a:ext cx="347402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solidification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casting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de-DE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slowly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solidification</a:t>
            </a:r>
            <a:endParaRPr lang="de-DE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heat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sink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here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rim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sample holder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complex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cooling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behavior</a:t>
            </a:r>
            <a:endParaRPr lang="de-DE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phase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separation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nitrides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copper</a:t>
            </a:r>
            <a:endParaRPr lang="de-D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Foliennummernplatzhalter 2"/>
          <p:cNvSpPr txBox="1">
            <a:spLocks/>
          </p:cNvSpPr>
          <p:nvPr/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CA7F02-FF28-4D8F-AF3B-6C950C783A54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Treffen Krüger | 20.05.2014</a:t>
            </a:r>
            <a:endParaRPr lang="de-DE" sz="800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333333"/>
                </a:solidFill>
              </a:rPr>
              <a:t>powder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without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adiabatic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compression</a:t>
            </a:r>
            <a:endParaRPr lang="de-DE" sz="2400" dirty="0">
              <a:solidFill>
                <a:srgbClr val="333333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2" y="998377"/>
            <a:ext cx="4306076" cy="3229557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539552" y="2324668"/>
            <a:ext cx="57606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3635896" y="1131590"/>
            <a:ext cx="720080" cy="720080"/>
            <a:chOff x="3259899" y="1069504"/>
            <a:chExt cx="720080" cy="720080"/>
          </a:xfrm>
        </p:grpSpPr>
        <p:sp>
          <p:nvSpPr>
            <p:cNvPr id="18" name="Rechteck 17"/>
            <p:cNvSpPr/>
            <p:nvPr/>
          </p:nvSpPr>
          <p:spPr>
            <a:xfrm>
              <a:off x="3259899" y="1069504"/>
              <a:ext cx="720080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635571" y="12208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748749" y="23920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4897263" y="3939902"/>
            <a:ext cx="33650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molten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rims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vacuoles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03" y="1003970"/>
            <a:ext cx="3838589" cy="2878942"/>
          </a:xfrm>
          <a:prstGeom prst="rect">
            <a:avLst/>
          </a:prstGeom>
        </p:spPr>
      </p:pic>
      <p:grpSp>
        <p:nvGrpSpPr>
          <p:cNvPr id="24" name="Gruppieren 23"/>
          <p:cNvGrpSpPr/>
          <p:nvPr/>
        </p:nvGrpSpPr>
        <p:grpSpPr>
          <a:xfrm>
            <a:off x="7973671" y="1020386"/>
            <a:ext cx="720080" cy="720080"/>
            <a:chOff x="3259899" y="1069504"/>
            <a:chExt cx="720080" cy="720080"/>
          </a:xfrm>
        </p:grpSpPr>
        <p:sp>
          <p:nvSpPr>
            <p:cNvPr id="25" name="Rechteck 24"/>
            <p:cNvSpPr/>
            <p:nvPr/>
          </p:nvSpPr>
          <p:spPr>
            <a:xfrm>
              <a:off x="3259899" y="1069504"/>
              <a:ext cx="720080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635571" y="12208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0033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68" y="987573"/>
            <a:ext cx="4184074" cy="3138055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249204" y="987574"/>
            <a:ext cx="4303318" cy="3533076"/>
            <a:chOff x="299971" y="1376650"/>
            <a:chExt cx="3767973" cy="3167702"/>
          </a:xfrm>
        </p:grpSpPr>
        <p:sp>
          <p:nvSpPr>
            <p:cNvPr id="5" name="Textfeld 4"/>
            <p:cNvSpPr txBox="1"/>
            <p:nvPr/>
          </p:nvSpPr>
          <p:spPr>
            <a:xfrm>
              <a:off x="299971" y="4213215"/>
              <a:ext cx="2553402" cy="3311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grains</a:t>
              </a:r>
              <a:r>
                <a:rPr lang="de-DE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without</a:t>
              </a:r>
              <a:r>
                <a:rPr lang="de-DE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molten</a:t>
              </a:r>
              <a:r>
                <a:rPr lang="de-DE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rims</a:t>
              </a:r>
              <a:endPara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620" y="1376650"/>
              <a:ext cx="3750324" cy="2812743"/>
            </a:xfrm>
            <a:prstGeom prst="rect">
              <a:avLst/>
            </a:prstGeom>
          </p:spPr>
        </p:pic>
      </p:grp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Treffen Krüger | 20.05.2014</a:t>
            </a:r>
            <a:endParaRPr lang="de-DE" sz="8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333333"/>
                </a:solidFill>
              </a:rPr>
              <a:t>powder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without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adiabatic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compression</a:t>
            </a:r>
            <a:endParaRPr lang="de-DE" sz="2400" dirty="0">
              <a:solidFill>
                <a:srgbClr val="333333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716016" y="4151318"/>
            <a:ext cx="3339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deformation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0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Treffen Krüger | 20.05.2014</a:t>
            </a:r>
            <a:endParaRPr lang="de-DE" sz="8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333333"/>
                </a:solidFill>
              </a:rPr>
              <a:t>powder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without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adiabatic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compression</a:t>
            </a:r>
            <a:endParaRPr lang="de-DE" sz="2400" dirty="0">
              <a:solidFill>
                <a:srgbClr val="333333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5566"/>
            <a:ext cx="3816424" cy="28620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9512" y="3903027"/>
            <a:ext cx="350608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gaseous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concentrated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vacuoles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71" y="1707654"/>
            <a:ext cx="4005064" cy="300379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204671" y="1059582"/>
            <a:ext cx="36856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grained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HP-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5566"/>
            <a:ext cx="4900012" cy="3593342"/>
          </a:xfrm>
          <a:prstGeom prst="rect">
            <a:avLst/>
          </a:prstGeom>
        </p:spPr>
      </p:pic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Treffen Krüger | 20.05.2014</a:t>
            </a:r>
            <a:endParaRPr lang="de-DE" sz="800" dirty="0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333333"/>
                </a:solidFill>
              </a:rPr>
              <a:t>consequences</a:t>
            </a:r>
            <a:endParaRPr lang="de-DE" sz="2400" dirty="0">
              <a:solidFill>
                <a:srgbClr val="333333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19041" y="915566"/>
            <a:ext cx="399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de-DE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isentrope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5148028" y="1936452"/>
            <a:ext cx="3672800" cy="1571402"/>
            <a:chOff x="5148028" y="1936452"/>
            <a:chExt cx="3672800" cy="1571402"/>
          </a:xfrm>
        </p:grpSpPr>
        <p:sp>
          <p:nvSpPr>
            <p:cNvPr id="19" name="Textfeld 18"/>
            <p:cNvSpPr txBox="1"/>
            <p:nvPr/>
          </p:nvSpPr>
          <p:spPr>
            <a:xfrm>
              <a:off x="5148028" y="2584524"/>
              <a:ext cx="36728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de-DE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</a:t>
              </a:r>
              <a:r>
                <a:rPr lang="de-DE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controlled</a:t>
              </a:r>
              <a:r>
                <a:rPr lang="de-DE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synthesis</a:t>
              </a:r>
              <a:r>
                <a:rPr lang="de-DE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de-DE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conditions</a:t>
              </a:r>
              <a:r>
                <a:rPr lang="de-DE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avoiding</a:t>
              </a:r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„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melting</a:t>
              </a:r>
              <a:endPara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release</a:t>
              </a:r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</a:t>
              </a:r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 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required</a:t>
              </a:r>
              <a:endPara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Pfeil nach unten 19"/>
            <p:cNvSpPr/>
            <p:nvPr/>
          </p:nvSpPr>
          <p:spPr>
            <a:xfrm>
              <a:off x="6875146" y="1936452"/>
              <a:ext cx="323876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154279" y="3594515"/>
            <a:ext cx="3980577" cy="1209482"/>
            <a:chOff x="5154279" y="3594515"/>
            <a:chExt cx="3980577" cy="1209482"/>
          </a:xfrm>
        </p:grpSpPr>
        <p:sp>
          <p:nvSpPr>
            <p:cNvPr id="21" name="Textfeld 20"/>
            <p:cNvSpPr txBox="1"/>
            <p:nvPr/>
          </p:nvSpPr>
          <p:spPr>
            <a:xfrm>
              <a:off x="5154279" y="4157666"/>
              <a:ext cx="39805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intensely</a:t>
              </a:r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</a:t>
              </a:r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between</a:t>
              </a:r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metal</a:t>
              </a:r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de-DE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 </a:t>
              </a:r>
              <a:r>
                <a:rPr lang="de-DE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required</a:t>
              </a:r>
              <a:endPara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feil nach unten 21"/>
            <p:cNvSpPr/>
            <p:nvPr/>
          </p:nvSpPr>
          <p:spPr>
            <a:xfrm>
              <a:off x="6917071" y="3594515"/>
              <a:ext cx="271219" cy="56312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3347864" y="1377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384377" y="1203598"/>
                <a:ext cx="1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𝑠h𝑜𝑐𝑘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77" y="1203598"/>
                <a:ext cx="128227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77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Treffen Krüger | 20.05.2014</a:t>
            </a:r>
            <a:endParaRPr lang="de-DE" sz="8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333333"/>
                </a:solidFill>
              </a:rPr>
              <a:t>consequences</a:t>
            </a:r>
            <a:endParaRPr lang="de-DE" sz="2400" dirty="0">
              <a:solidFill>
                <a:srgbClr val="333333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8045"/>
            <a:ext cx="7200649" cy="3295913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187013" y="690250"/>
            <a:ext cx="41181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SiAlON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 ≈ 40 </a:t>
            </a:r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 ≈ 4000°C)</a:t>
            </a:r>
            <a:endPara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581127" y="1961395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Inreasing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de-DE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precursor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-ratio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Treffen Krüger | 20.05.2014</a:t>
            </a:r>
            <a:endParaRPr lang="de-DE" sz="8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333333"/>
                </a:solidFill>
              </a:rPr>
              <a:t>Conclusion</a:t>
            </a:r>
            <a:endParaRPr lang="de-DE" sz="2400" dirty="0">
              <a:solidFill>
                <a:srgbClr val="333333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91452" y="1131590"/>
            <a:ext cx="832150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endParaRPr lang="de-DE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reconversion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HP-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endParaRPr lang="de-DE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HP-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strictly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endParaRPr lang="de-DE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gaseous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concentrated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vacuoles</a:t>
            </a:r>
            <a:endParaRPr lang="de-DE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-sample-ratio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Treffen Krüger | 20.05.2014</a:t>
            </a:r>
            <a:endParaRPr lang="de-DE" sz="8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333333"/>
                </a:solidFill>
              </a:rPr>
              <a:t>Acknowledgements</a:t>
            </a:r>
            <a:endParaRPr lang="de-DE" sz="2400" dirty="0">
              <a:solidFill>
                <a:srgbClr val="333333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5508" y="915566"/>
            <a:ext cx="8552982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Dr. Erich-Krüger-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Teaching Mine „Reiche Zeche“ </a:t>
            </a:r>
          </a:p>
          <a:p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„Alte Elisabeth“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build-up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also in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V.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Milyawskij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(† 2013), Paul S.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DeCarli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(† 2013)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V.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Razorenov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</a:p>
          <a:p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Eberhard Voigt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 Voigtländer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4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CA7F02-FF28-4D8F-AF3B-6C950C783A54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>
          <a:xfrm>
            <a:off x="8244408" y="6309320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CA7F02-FF28-4D8F-AF3B-6C950C783A54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9" name="Inhaltsplatzhalter 12"/>
          <p:cNvSpPr>
            <a:spLocks noGrp="1"/>
          </p:cNvSpPr>
          <p:nvPr>
            <p:ph idx="1"/>
          </p:nvPr>
        </p:nvSpPr>
        <p:spPr>
          <a:xfrm>
            <a:off x="876420" y="330744"/>
            <a:ext cx="7367988" cy="11107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БОЛЬШОЕ СПАСИБО ЗА ВАШЕ ВНИМАНИЕ!!!!!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7614"/>
            <a:ext cx="6456717" cy="3631904"/>
          </a:xfrm>
          <a:prstGeom prst="rect">
            <a:avLst/>
          </a:prstGeom>
        </p:spPr>
      </p:pic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274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8244408" y="4659982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CA7F02-FF28-4D8F-AF3B-6C950C783A54}" type="slidenum">
              <a:rPr lang="de-DE" smtClean="0"/>
              <a:pPr/>
              <a:t>2</a:t>
            </a:fld>
            <a:endParaRPr lang="de-DE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" name="Titel 1"/>
          <p:cNvSpPr txBox="1">
            <a:spLocks/>
          </p:cNvSpPr>
          <p:nvPr/>
        </p:nvSpPr>
        <p:spPr>
          <a:xfrm>
            <a:off x="971600" y="116928"/>
            <a:ext cx="7308000" cy="630000"/>
          </a:xfrm>
          <a:prstGeom prst="rect">
            <a:avLst/>
          </a:prstGeom>
          <a:solidFill>
            <a:srgbClr val="CCFFCC"/>
          </a:solidFill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0064A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sz="1800" dirty="0" smtClean="0">
                <a:solidFill>
                  <a:srgbClr val="333333"/>
                </a:solidFill>
              </a:rPr>
              <a:t>Experimental </a:t>
            </a:r>
            <a:r>
              <a:rPr lang="de-DE" sz="1800" dirty="0" err="1" smtClean="0">
                <a:solidFill>
                  <a:srgbClr val="333333"/>
                </a:solidFill>
              </a:rPr>
              <a:t>setup</a:t>
            </a:r>
            <a:r>
              <a:rPr lang="de-DE" sz="1800" baseline="30000" dirty="0" smtClean="0">
                <a:solidFill>
                  <a:srgbClr val="333333"/>
                </a:solidFill>
              </a:rPr>
              <a:t>[1]</a:t>
            </a:r>
            <a:endParaRPr lang="de-DE" sz="1800" baseline="30000" dirty="0">
              <a:solidFill>
                <a:srgbClr val="333333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3841813" y="1657712"/>
            <a:ext cx="4687481" cy="1665476"/>
            <a:chOff x="3851920" y="2994506"/>
            <a:chExt cx="4687481" cy="1665476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452544"/>
              <a:ext cx="1440160" cy="1207437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234" y="3452544"/>
              <a:ext cx="1440161" cy="1207438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6660232" y="2994506"/>
              <a:ext cx="18791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333333"/>
                  </a:solidFill>
                </a:rPr>
                <a:t>reflection</a:t>
              </a:r>
              <a:r>
                <a:rPr lang="de-DE" dirty="0" smtClean="0">
                  <a:solidFill>
                    <a:srgbClr val="333333"/>
                  </a:solidFill>
                </a:rPr>
                <a:t> </a:t>
              </a:r>
              <a:r>
                <a:rPr lang="de-DE" dirty="0" err="1" smtClean="0">
                  <a:solidFill>
                    <a:srgbClr val="333333"/>
                  </a:solidFill>
                </a:rPr>
                <a:t>method</a:t>
              </a:r>
              <a:endParaRPr lang="de-DE" dirty="0">
                <a:solidFill>
                  <a:srgbClr val="333333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851920" y="2994506"/>
              <a:ext cx="20204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333333"/>
                  </a:solidFill>
                </a:rPr>
                <a:t>impedance</a:t>
              </a:r>
              <a:r>
                <a:rPr lang="de-DE" dirty="0" smtClean="0">
                  <a:solidFill>
                    <a:srgbClr val="333333"/>
                  </a:solidFill>
                </a:rPr>
                <a:t> </a:t>
              </a:r>
              <a:r>
                <a:rPr lang="de-DE" dirty="0" err="1" smtClean="0">
                  <a:solidFill>
                    <a:srgbClr val="333333"/>
                  </a:solidFill>
                </a:rPr>
                <a:t>method</a:t>
              </a:r>
              <a:endParaRPr lang="de-DE" dirty="0">
                <a:solidFill>
                  <a:srgbClr val="333333"/>
                </a:solidFill>
              </a:endParaRPr>
            </a:p>
          </p:txBody>
        </p:sp>
      </p:grpSp>
      <p:sp>
        <p:nvSpPr>
          <p:cNvPr id="2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EPNM 2014/ </a:t>
            </a:r>
            <a:r>
              <a:rPr lang="de-DE" sz="800" dirty="0" err="1" smtClean="0"/>
              <a:t>Krakow</a:t>
            </a:r>
            <a:r>
              <a:rPr lang="de-DE" sz="800" dirty="0" smtClean="0"/>
              <a:t>/ </a:t>
            </a:r>
            <a:r>
              <a:rPr lang="de-DE" sz="800" dirty="0" err="1" smtClean="0"/>
              <a:t>Poland</a:t>
            </a:r>
            <a:r>
              <a:rPr lang="de-DE" sz="800" dirty="0" smtClean="0"/>
              <a:t>| 20.05.2014</a:t>
            </a:r>
            <a:endParaRPr lang="de-DE" sz="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23528" y="843558"/>
            <a:ext cx="8440009" cy="3912267"/>
            <a:chOff x="323528" y="843558"/>
            <a:chExt cx="8440009" cy="3912267"/>
          </a:xfrm>
        </p:grpSpPr>
        <p:sp>
          <p:nvSpPr>
            <p:cNvPr id="29" name="Rechteck 28"/>
            <p:cNvSpPr/>
            <p:nvPr/>
          </p:nvSpPr>
          <p:spPr>
            <a:xfrm>
              <a:off x="4191537" y="3939902"/>
              <a:ext cx="4572000" cy="7848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sz="900" dirty="0"/>
                <a:t>Schlothauer, T., G. Heide, K. Keller, </a:t>
              </a:r>
              <a:r>
                <a:rPr lang="de-DE" sz="900" dirty="0" err="1"/>
                <a:t>and</a:t>
              </a:r>
              <a:r>
                <a:rPr lang="de-DE" sz="900" dirty="0"/>
                <a:t> E. Kroke (2014), The </a:t>
              </a:r>
              <a:r>
                <a:rPr lang="de-DE" sz="900" dirty="0" err="1"/>
                <a:t>Impedance</a:t>
              </a:r>
              <a:r>
                <a:rPr lang="de-DE" sz="900" dirty="0"/>
                <a:t> </a:t>
              </a:r>
              <a:r>
                <a:rPr lang="de-DE" sz="900" dirty="0" err="1"/>
                <a:t>Correction</a:t>
              </a:r>
              <a:r>
                <a:rPr lang="de-DE" sz="900" dirty="0"/>
                <a:t> </a:t>
              </a:r>
              <a:r>
                <a:rPr lang="de-DE" sz="900" dirty="0" err="1"/>
                <a:t>of</a:t>
              </a:r>
              <a:r>
                <a:rPr lang="de-DE" sz="900" dirty="0"/>
                <a:t> </a:t>
              </a:r>
              <a:r>
                <a:rPr lang="de-DE" sz="900" dirty="0" err="1"/>
                <a:t>the</a:t>
              </a:r>
              <a:r>
                <a:rPr lang="de-DE" sz="900" dirty="0"/>
                <a:t> Sample </a:t>
              </a:r>
              <a:r>
                <a:rPr lang="de-DE" sz="900" dirty="0" err="1"/>
                <a:t>Recovery</a:t>
              </a:r>
              <a:r>
                <a:rPr lang="de-DE" sz="900" dirty="0"/>
                <a:t> </a:t>
              </a:r>
              <a:r>
                <a:rPr lang="de-DE" sz="900" dirty="0" err="1"/>
                <a:t>Capsule</a:t>
              </a:r>
              <a:r>
                <a:rPr lang="de-DE" sz="900" dirty="0"/>
                <a:t> in </a:t>
              </a:r>
              <a:r>
                <a:rPr lang="de-DE" sz="900" dirty="0" err="1"/>
                <a:t>the</a:t>
              </a:r>
              <a:r>
                <a:rPr lang="de-DE" sz="900" dirty="0"/>
                <a:t> Shock-Wave-Lab at </a:t>
              </a:r>
              <a:r>
                <a:rPr lang="de-DE" sz="900" dirty="0" err="1"/>
                <a:t>the</a:t>
              </a:r>
              <a:r>
                <a:rPr lang="de-DE" sz="900" dirty="0"/>
                <a:t> TU Bergakademie Freiberg, in </a:t>
              </a:r>
              <a:r>
                <a:rPr lang="de-DE" sz="900" i="1" dirty="0" err="1"/>
                <a:t>Equations</a:t>
              </a:r>
              <a:r>
                <a:rPr lang="de-DE" sz="900" i="1" dirty="0"/>
                <a:t> </a:t>
              </a:r>
              <a:r>
                <a:rPr lang="de-DE" sz="900" i="1" dirty="0" err="1"/>
                <a:t>of</a:t>
              </a:r>
              <a:r>
                <a:rPr lang="de-DE" sz="900" i="1" dirty="0"/>
                <a:t> State </a:t>
              </a:r>
              <a:r>
                <a:rPr lang="de-DE" sz="900" i="1" dirty="0" err="1"/>
                <a:t>for</a:t>
              </a:r>
              <a:r>
                <a:rPr lang="de-DE" sz="900" i="1" dirty="0"/>
                <a:t> Matter</a:t>
              </a:r>
              <a:r>
                <a:rPr lang="de-DE" sz="900" dirty="0"/>
                <a:t>, </a:t>
              </a:r>
              <a:r>
                <a:rPr lang="de-DE" sz="900" dirty="0" err="1"/>
                <a:t>edited</a:t>
              </a:r>
              <a:r>
                <a:rPr lang="de-DE" sz="900" dirty="0"/>
                <a:t> </a:t>
              </a:r>
              <a:r>
                <a:rPr lang="de-DE" sz="900" dirty="0" err="1"/>
                <a:t>by</a:t>
              </a:r>
              <a:r>
                <a:rPr lang="de-DE" sz="900" dirty="0"/>
                <a:t> V. </a:t>
              </a:r>
              <a:r>
                <a:rPr lang="de-DE" sz="900" dirty="0" err="1"/>
                <a:t>Fortov</a:t>
              </a:r>
              <a:r>
                <a:rPr lang="de-DE" sz="900" dirty="0"/>
                <a:t>, B. </a:t>
              </a:r>
              <a:r>
                <a:rPr lang="de-DE" sz="900" dirty="0" err="1"/>
                <a:t>Karamurzov</a:t>
              </a:r>
              <a:r>
                <a:rPr lang="de-DE" sz="900" dirty="0"/>
                <a:t>, V. </a:t>
              </a:r>
              <a:r>
                <a:rPr lang="de-DE" sz="900" dirty="0" err="1"/>
                <a:t>Efremov</a:t>
              </a:r>
              <a:r>
                <a:rPr lang="de-DE" sz="900" dirty="0"/>
                <a:t>, K. V. </a:t>
              </a:r>
              <a:r>
                <a:rPr lang="de-DE" sz="900" dirty="0" err="1"/>
                <a:t>Khishchenko</a:t>
              </a:r>
              <a:r>
                <a:rPr lang="de-DE" sz="900" dirty="0"/>
                <a:t>, </a:t>
              </a:r>
              <a:r>
                <a:rPr lang="de-DE" sz="900" dirty="0" err="1"/>
                <a:t>Sultanov</a:t>
              </a:r>
              <a:r>
                <a:rPr lang="de-DE" sz="900" dirty="0"/>
                <a:t> V.G., P. R. </a:t>
              </a:r>
              <a:r>
                <a:rPr lang="de-DE" sz="900" dirty="0" err="1"/>
                <a:t>Levashov</a:t>
              </a:r>
              <a:r>
                <a:rPr lang="de-DE" sz="900" dirty="0"/>
                <a:t>, Andreev N.E., G. I. </a:t>
              </a:r>
              <a:r>
                <a:rPr lang="de-DE" sz="900" dirty="0" err="1"/>
                <a:t>Kanel</a:t>
              </a:r>
              <a:r>
                <a:rPr lang="de-DE" sz="900" dirty="0"/>
                <a:t>, I. L. </a:t>
              </a:r>
              <a:r>
                <a:rPr lang="de-DE" sz="900" dirty="0" err="1"/>
                <a:t>Iosilevskiy</a:t>
              </a:r>
              <a:r>
                <a:rPr lang="de-DE" sz="900" dirty="0"/>
                <a:t>, V. B. </a:t>
              </a:r>
              <a:r>
                <a:rPr lang="de-DE" sz="900" dirty="0" err="1"/>
                <a:t>Mintsev</a:t>
              </a:r>
              <a:r>
                <a:rPr lang="de-DE" sz="900" dirty="0"/>
                <a:t> et al., pp. 58–59. </a:t>
              </a:r>
              <a:r>
                <a:rPr lang="de-DE" sz="900" dirty="0" err="1"/>
                <a:t>Moscow</a:t>
              </a:r>
              <a:r>
                <a:rPr lang="de-DE" sz="900" dirty="0"/>
                <a:t> &amp; </a:t>
              </a:r>
              <a:r>
                <a:rPr lang="de-DE" sz="900" dirty="0" err="1"/>
                <a:t>Chernogolovka</a:t>
              </a:r>
              <a:r>
                <a:rPr lang="de-DE" sz="900" dirty="0"/>
                <a:t> &amp; </a:t>
              </a:r>
              <a:r>
                <a:rPr lang="de-DE" sz="900" dirty="0" err="1"/>
                <a:t>Nalchik</a:t>
              </a:r>
              <a:r>
                <a:rPr lang="de-DE" sz="900" dirty="0"/>
                <a:t>.</a:t>
              </a:r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843558"/>
              <a:ext cx="3384376" cy="3912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9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9512" y="843558"/>
            <a:ext cx="8568952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333333"/>
                </a:solidFill>
              </a:rPr>
              <a:t>from</a:t>
            </a:r>
            <a:r>
              <a:rPr lang="de-DE" b="1" dirty="0" smtClean="0">
                <a:solidFill>
                  <a:srgbClr val="333333"/>
                </a:solidFill>
              </a:rPr>
              <a:t> 2012: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333333"/>
                </a:solidFill>
              </a:rPr>
              <a:t>PWG </a:t>
            </a:r>
            <a:r>
              <a:rPr lang="de-DE" dirty="0" err="1" smtClean="0">
                <a:solidFill>
                  <a:srgbClr val="333333"/>
                </a:solidFill>
              </a:rPr>
              <a:t>with</a:t>
            </a:r>
            <a:r>
              <a:rPr lang="de-DE" dirty="0" smtClean="0">
                <a:solidFill>
                  <a:srgbClr val="333333"/>
                </a:solidFill>
              </a:rPr>
              <a:t> „passive </a:t>
            </a:r>
            <a:r>
              <a:rPr lang="de-DE" dirty="0" err="1" smtClean="0">
                <a:solidFill>
                  <a:srgbClr val="333333"/>
                </a:solidFill>
              </a:rPr>
              <a:t>lens</a:t>
            </a:r>
            <a:r>
              <a:rPr lang="de-DE" dirty="0" smtClean="0">
                <a:solidFill>
                  <a:srgbClr val="333333"/>
                </a:solidFill>
              </a:rPr>
              <a:t>“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standardised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components</a:t>
            </a:r>
            <a:endParaRPr lang="de-DE" dirty="0" smtClean="0">
              <a:solidFill>
                <a:srgbClr val="3333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333333"/>
                </a:solidFill>
              </a:rPr>
              <a:t>container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manufactured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from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austenitic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Cr</a:t>
            </a:r>
            <a:r>
              <a:rPr lang="de-DE" dirty="0" smtClean="0">
                <a:solidFill>
                  <a:srgbClr val="333333"/>
                </a:solidFill>
              </a:rPr>
              <a:t>-</a:t>
            </a:r>
            <a:r>
              <a:rPr lang="de-DE" dirty="0" err="1" smtClean="0">
                <a:solidFill>
                  <a:srgbClr val="333333"/>
                </a:solidFill>
              </a:rPr>
              <a:t>Ni</a:t>
            </a:r>
            <a:r>
              <a:rPr lang="de-DE" dirty="0" smtClean="0">
                <a:solidFill>
                  <a:srgbClr val="333333"/>
                </a:solidFill>
              </a:rPr>
              <a:t>-Si-</a:t>
            </a:r>
            <a:r>
              <a:rPr lang="de-DE" dirty="0" err="1" smtClean="0">
                <a:solidFill>
                  <a:srgbClr val="333333"/>
                </a:solidFill>
              </a:rPr>
              <a:t>steel</a:t>
            </a:r>
            <a:r>
              <a:rPr lang="de-DE" dirty="0" smtClean="0">
                <a:solidFill>
                  <a:srgbClr val="333333"/>
                </a:solidFill>
              </a:rPr>
              <a:t>  1.4828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333333"/>
                </a:solidFill>
              </a:rPr>
              <a:t>sample </a:t>
            </a:r>
            <a:r>
              <a:rPr lang="de-DE" dirty="0" err="1" smtClean="0">
                <a:solidFill>
                  <a:srgbClr val="333333"/>
                </a:solidFill>
              </a:rPr>
              <a:t>piston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made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from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black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steel</a:t>
            </a:r>
            <a:r>
              <a:rPr lang="de-DE" dirty="0" smtClean="0">
                <a:solidFill>
                  <a:srgbClr val="333333"/>
                </a:solidFill>
              </a:rPr>
              <a:t> (C-</a:t>
            </a:r>
            <a:r>
              <a:rPr lang="de-DE" dirty="0" err="1" smtClean="0">
                <a:solidFill>
                  <a:srgbClr val="333333"/>
                </a:solidFill>
              </a:rPr>
              <a:t>bearing</a:t>
            </a:r>
            <a:r>
              <a:rPr lang="de-DE" dirty="0" smtClean="0">
                <a:solidFill>
                  <a:srgbClr val="333333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333333"/>
                </a:solidFill>
              </a:rPr>
              <a:t>momentrum </a:t>
            </a:r>
            <a:r>
              <a:rPr lang="de-DE" dirty="0" err="1" smtClean="0">
                <a:solidFill>
                  <a:srgbClr val="333333"/>
                </a:solidFill>
              </a:rPr>
              <a:t>trap</a:t>
            </a:r>
            <a:r>
              <a:rPr lang="de-DE" dirty="0" smtClean="0">
                <a:solidFill>
                  <a:srgbClr val="333333"/>
                </a:solidFill>
              </a:rPr>
              <a:t> (HARDOX 450) </a:t>
            </a:r>
            <a:r>
              <a:rPr lang="de-DE" dirty="0" err="1" smtClean="0">
                <a:solidFill>
                  <a:srgbClr val="333333"/>
                </a:solidFill>
              </a:rPr>
              <a:t>and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the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steel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rim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shows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lower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impedance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than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the</a:t>
            </a:r>
            <a:r>
              <a:rPr lang="de-DE" dirty="0" smtClean="0">
                <a:solidFill>
                  <a:srgbClr val="333333"/>
                </a:solidFill>
              </a:rPr>
              <a:t>    </a:t>
            </a:r>
            <a:r>
              <a:rPr lang="de-DE" dirty="0" err="1" smtClean="0">
                <a:solidFill>
                  <a:srgbClr val="333333"/>
                </a:solidFill>
              </a:rPr>
              <a:t>container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itself</a:t>
            </a:r>
            <a:endParaRPr lang="de-DE" dirty="0" smtClean="0">
              <a:solidFill>
                <a:srgbClr val="3333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flyer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plate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made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from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Cr-Ni-steel</a:t>
            </a:r>
            <a:r>
              <a:rPr lang="de-DE" dirty="0" smtClean="0">
                <a:solidFill>
                  <a:srgbClr val="333333"/>
                </a:solidFill>
              </a:rPr>
              <a:t> (not </a:t>
            </a:r>
            <a:r>
              <a:rPr lang="de-DE" dirty="0" err="1" smtClean="0">
                <a:solidFill>
                  <a:srgbClr val="333333"/>
                </a:solidFill>
              </a:rPr>
              <a:t>austenitic</a:t>
            </a:r>
            <a:r>
              <a:rPr lang="de-DE" dirty="0" smtClean="0">
                <a:solidFill>
                  <a:srgbClr val="333333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small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manufacturing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tolerances</a:t>
            </a:r>
            <a:endParaRPr lang="de-DE" dirty="0" smtClean="0">
              <a:solidFill>
                <a:srgbClr val="3333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more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than</a:t>
            </a:r>
            <a:r>
              <a:rPr lang="de-DE" dirty="0" smtClean="0">
                <a:solidFill>
                  <a:srgbClr val="333333"/>
                </a:solidFill>
              </a:rPr>
              <a:t> 100 </a:t>
            </a:r>
            <a:r>
              <a:rPr lang="de-DE" dirty="0" err="1" smtClean="0">
                <a:solidFill>
                  <a:srgbClr val="333333"/>
                </a:solidFill>
              </a:rPr>
              <a:t>experiments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without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any</a:t>
            </a:r>
            <a:r>
              <a:rPr lang="de-DE" dirty="0" smtClean="0">
                <a:solidFill>
                  <a:srgbClr val="333333"/>
                </a:solidFill>
              </a:rPr>
              <a:t> sample </a:t>
            </a:r>
            <a:r>
              <a:rPr lang="de-DE" dirty="0" err="1" smtClean="0">
                <a:solidFill>
                  <a:srgbClr val="333333"/>
                </a:solidFill>
              </a:rPr>
              <a:t>loss</a:t>
            </a:r>
            <a:endParaRPr lang="de-DE" dirty="0" smtClean="0">
              <a:solidFill>
                <a:srgbClr val="3333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rgbClr val="333333"/>
                </a:solidFill>
              </a:rPr>
              <a:t>usable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for</a:t>
            </a:r>
            <a:r>
              <a:rPr lang="de-DE" dirty="0" smtClean="0">
                <a:solidFill>
                  <a:srgbClr val="333333"/>
                </a:solidFill>
              </a:rPr>
              <a:t> sample </a:t>
            </a:r>
            <a:r>
              <a:rPr lang="de-DE" dirty="0" err="1" smtClean="0">
                <a:solidFill>
                  <a:srgbClr val="333333"/>
                </a:solidFill>
              </a:rPr>
              <a:t>masses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between</a:t>
            </a:r>
            <a:r>
              <a:rPr lang="de-DE" dirty="0" smtClean="0">
                <a:solidFill>
                  <a:srgbClr val="333333"/>
                </a:solidFill>
              </a:rPr>
              <a:t> 0.2 </a:t>
            </a:r>
            <a:r>
              <a:rPr lang="de-DE" dirty="0" err="1" smtClean="0">
                <a:solidFill>
                  <a:srgbClr val="333333"/>
                </a:solidFill>
              </a:rPr>
              <a:t>to</a:t>
            </a:r>
            <a:r>
              <a:rPr lang="de-DE" dirty="0" smtClean="0">
                <a:solidFill>
                  <a:srgbClr val="333333"/>
                </a:solidFill>
              </a:rPr>
              <a:t> 8 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333333"/>
                </a:solidFill>
              </a:rPr>
              <a:t>p ≤ 180 </a:t>
            </a:r>
            <a:r>
              <a:rPr lang="de-DE" dirty="0" err="1" smtClean="0">
                <a:solidFill>
                  <a:srgbClr val="333333"/>
                </a:solidFill>
              </a:rPr>
              <a:t>GPa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reflection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method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usable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reflection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impedance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method</a:t>
            </a:r>
            <a:endParaRPr lang="de-DE" dirty="0">
              <a:solidFill>
                <a:srgbClr val="333333"/>
              </a:solidFill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" name="Titel 1"/>
          <p:cNvSpPr txBox="1">
            <a:spLocks/>
          </p:cNvSpPr>
          <p:nvPr/>
        </p:nvSpPr>
        <p:spPr>
          <a:xfrm>
            <a:off x="971600" y="116928"/>
            <a:ext cx="7308000" cy="630000"/>
          </a:xfrm>
          <a:prstGeom prst="rect">
            <a:avLst/>
          </a:prstGeom>
          <a:solidFill>
            <a:srgbClr val="CCFFCC"/>
          </a:solidFill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0064A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sz="1800" dirty="0" smtClean="0">
                <a:solidFill>
                  <a:srgbClr val="333333"/>
                </a:solidFill>
              </a:rPr>
              <a:t>Experimental </a:t>
            </a:r>
            <a:r>
              <a:rPr lang="de-DE" sz="1800" dirty="0" err="1" smtClean="0">
                <a:solidFill>
                  <a:srgbClr val="333333"/>
                </a:solidFill>
              </a:rPr>
              <a:t>setup</a:t>
            </a:r>
            <a:endParaRPr lang="de-DE" sz="1800" dirty="0">
              <a:solidFill>
                <a:srgbClr val="333333"/>
              </a:solidFill>
            </a:endParaRPr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EPNM 2014/ </a:t>
            </a:r>
            <a:r>
              <a:rPr lang="de-DE" sz="800" dirty="0" err="1" smtClean="0"/>
              <a:t>Krakow</a:t>
            </a:r>
            <a:r>
              <a:rPr lang="de-DE" sz="800" dirty="0" smtClean="0"/>
              <a:t>/ </a:t>
            </a:r>
            <a:r>
              <a:rPr lang="de-DE" sz="800" dirty="0" err="1" smtClean="0"/>
              <a:t>Poland</a:t>
            </a:r>
            <a:r>
              <a:rPr lang="de-DE" sz="800" dirty="0" smtClean="0"/>
              <a:t>| 20.05.2014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9334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4</a:t>
            </a:fld>
            <a:endParaRPr lang="de-DE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Titel 1"/>
          <p:cNvSpPr txBox="1">
            <a:spLocks/>
          </p:cNvSpPr>
          <p:nvPr/>
        </p:nvSpPr>
        <p:spPr>
          <a:xfrm>
            <a:off x="971600" y="116928"/>
            <a:ext cx="7308000" cy="630000"/>
          </a:xfrm>
          <a:prstGeom prst="rect">
            <a:avLst/>
          </a:prstGeom>
          <a:solidFill>
            <a:srgbClr val="CCFFCC"/>
          </a:solidFill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0064A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sz="1800" dirty="0" smtClean="0">
                <a:solidFill>
                  <a:srgbClr val="333333"/>
                </a:solidFill>
              </a:rPr>
              <a:t>Experimental </a:t>
            </a:r>
            <a:r>
              <a:rPr lang="de-DE" sz="1800" dirty="0" err="1" smtClean="0">
                <a:solidFill>
                  <a:srgbClr val="333333"/>
                </a:solidFill>
              </a:rPr>
              <a:t>setup</a:t>
            </a:r>
            <a:endParaRPr lang="de-DE" sz="1800" dirty="0">
              <a:solidFill>
                <a:srgbClr val="333333"/>
              </a:solidFill>
            </a:endParaRPr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EPNM 2014/ </a:t>
            </a:r>
            <a:r>
              <a:rPr lang="de-DE" sz="800" dirty="0" err="1" smtClean="0"/>
              <a:t>Krakow</a:t>
            </a:r>
            <a:r>
              <a:rPr lang="de-DE" sz="800" dirty="0" smtClean="0"/>
              <a:t>/ </a:t>
            </a:r>
            <a:r>
              <a:rPr lang="de-DE" sz="800" dirty="0" err="1" smtClean="0"/>
              <a:t>Poland</a:t>
            </a:r>
            <a:r>
              <a:rPr lang="de-DE" sz="800" dirty="0" smtClean="0"/>
              <a:t>| 20.05.2014</a:t>
            </a:r>
            <a:endParaRPr lang="de-DE" sz="800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69" y="1130407"/>
            <a:ext cx="7103491" cy="3498343"/>
          </a:xfrm>
          <a:prstGeom prst="rect">
            <a:avLst/>
          </a:prstGeom>
        </p:spPr>
      </p:pic>
      <p:sp>
        <p:nvSpPr>
          <p:cNvPr id="19" name="Foliennummernplatzhalter 4"/>
          <p:cNvSpPr txBox="1">
            <a:spLocks/>
          </p:cNvSpPr>
          <p:nvPr/>
        </p:nvSpPr>
        <p:spPr>
          <a:xfrm>
            <a:off x="8244408" y="6309320"/>
            <a:ext cx="656039" cy="27786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CA7F02-FF28-4D8F-AF3B-6C950C783A5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8" name="Inhaltsplatzhalter 2"/>
          <p:cNvSpPr>
            <a:spLocks noGrp="1"/>
          </p:cNvSpPr>
          <p:nvPr>
            <p:ph sz="quarter" idx="13"/>
          </p:nvPr>
        </p:nvSpPr>
        <p:spPr>
          <a:xfrm>
            <a:off x="1597542" y="836712"/>
            <a:ext cx="6574858" cy="321741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/>
              <a:t>Samples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outer</a:t>
            </a:r>
            <a:r>
              <a:rPr lang="de-DE" sz="2000" dirty="0" smtClean="0"/>
              <a:t> </a:t>
            </a:r>
            <a:r>
              <a:rPr lang="de-DE" sz="2000" dirty="0" err="1" smtClean="0"/>
              <a:t>core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29" name="Fußzeilenplatzhalter 3"/>
          <p:cNvSpPr txBox="1">
            <a:spLocks/>
          </p:cNvSpPr>
          <p:nvPr/>
        </p:nvSpPr>
        <p:spPr>
          <a:xfrm>
            <a:off x="179512" y="6453376"/>
            <a:ext cx="7968447" cy="27396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TU Bergakademie Freiberg | Institut für Mineralogie | Professur für Mineralogie | Brennhausgasse 14 | Telefonnummer: 03731 / 39-3540 | www.tu-freiberg.de | Vortragender: Thomas Schlothauer| </a:t>
            </a:r>
            <a:r>
              <a:rPr lang="ru-RU" smtClean="0"/>
              <a:t>Кафедра взрывное дело</a:t>
            </a:r>
            <a:r>
              <a:rPr lang="de-DE" smtClean="0"/>
              <a:t> | </a:t>
            </a:r>
            <a:r>
              <a:rPr lang="ru-RU" smtClean="0"/>
              <a:t>окт. 2013</a:t>
            </a:r>
            <a:endParaRPr lang="de-DE" dirty="0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5" y="1130407"/>
            <a:ext cx="7083235" cy="35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EPNM 2014/ </a:t>
            </a:r>
            <a:r>
              <a:rPr lang="de-DE" sz="800" dirty="0" err="1" smtClean="0"/>
              <a:t>Krakow</a:t>
            </a:r>
            <a:r>
              <a:rPr lang="de-DE" sz="800" dirty="0" smtClean="0"/>
              <a:t>/ </a:t>
            </a:r>
            <a:r>
              <a:rPr lang="de-DE" sz="800" dirty="0" err="1" smtClean="0"/>
              <a:t>Poland</a:t>
            </a:r>
            <a:r>
              <a:rPr lang="de-DE" sz="800" dirty="0" smtClean="0"/>
              <a:t>| 20.05.2014</a:t>
            </a:r>
            <a:endParaRPr lang="de-DE" sz="8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333333"/>
                </a:solidFill>
              </a:rPr>
              <a:t>Motivation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79512" y="3736652"/>
            <a:ext cx="410881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lang="de-D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sample-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solved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rate,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gaseous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248669" y="692665"/>
            <a:ext cx="4323330" cy="2907337"/>
            <a:chOff x="248669" y="692665"/>
            <a:chExt cx="4323330" cy="2907337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69" y="843558"/>
              <a:ext cx="3675259" cy="2756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1869336" y="692665"/>
                  <a:ext cx="2702663" cy="93653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 ≈ 28 </a:t>
                  </a:r>
                  <a:r>
                    <a:rPr lang="de-DE" dirty="0" err="1" smtClean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GPa</a:t>
                  </a:r>
                  <a:r>
                    <a:rPr lang="de-DE" dirty="0" smtClean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; T ≈ 2800°C,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i="1" smtClean="0">
                                <a:solidFill>
                                  <a:srgbClr val="33333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333333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333333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333333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𝐶𝑢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333333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333333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333333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𝑃𝑟𝑒𝑐</m:t>
                                </m:r>
                              </m:sub>
                            </m:sSub>
                          </m:den>
                        </m:f>
                        <m:r>
                          <a:rPr lang="de-DE" i="1">
                            <a:solidFill>
                              <a:srgbClr val="333333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≈</m:t>
                        </m:r>
                        <m:f>
                          <m:fPr>
                            <m:ctrlPr>
                              <a:rPr lang="de-DE" i="1">
                                <a:solidFill>
                                  <a:srgbClr val="333333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rgbClr val="333333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rgbClr val="333333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de-DE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9336" y="692665"/>
                  <a:ext cx="2702663" cy="93653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032" t="-3268" r="-11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uppieren 22"/>
          <p:cNvGrpSpPr/>
          <p:nvPr/>
        </p:nvGrpSpPr>
        <p:grpSpPr>
          <a:xfrm>
            <a:off x="4871044" y="843558"/>
            <a:ext cx="4105752" cy="3816424"/>
            <a:chOff x="4871044" y="843558"/>
            <a:chExt cx="4105752" cy="381642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044" y="843558"/>
              <a:ext cx="4105752" cy="30793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6157881" y="3723444"/>
                  <a:ext cx="2702663" cy="93653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 ≈ 30 </a:t>
                  </a:r>
                  <a:r>
                    <a:rPr lang="de-DE" dirty="0" err="1" smtClean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GPa</a:t>
                  </a:r>
                  <a:r>
                    <a:rPr lang="de-DE" dirty="0" smtClean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; T ≈ 3000°C,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i="1" smtClean="0">
                                <a:solidFill>
                                  <a:srgbClr val="33333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333333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333333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333333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𝐶𝑢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333333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333333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333333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𝑃𝑟𝑒𝑐</m:t>
                                </m:r>
                              </m:sub>
                            </m:sSub>
                          </m:den>
                        </m:f>
                        <m:r>
                          <a:rPr lang="de-DE" i="1">
                            <a:solidFill>
                              <a:srgbClr val="333333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≈</m:t>
                        </m:r>
                        <m:f>
                          <m:fPr>
                            <m:ctrlPr>
                              <a:rPr lang="de-DE" i="1">
                                <a:solidFill>
                                  <a:srgbClr val="333333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rgbClr val="333333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rgbClr val="333333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de-DE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7881" y="3723444"/>
                  <a:ext cx="2702663" cy="93653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802" t="-3268" r="-112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9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EPNM 2014/ </a:t>
            </a:r>
            <a:r>
              <a:rPr lang="de-DE" sz="800" dirty="0" err="1" smtClean="0"/>
              <a:t>Krakow</a:t>
            </a:r>
            <a:r>
              <a:rPr lang="de-DE" sz="800" dirty="0" smtClean="0"/>
              <a:t>/ </a:t>
            </a:r>
            <a:r>
              <a:rPr lang="de-DE" sz="800" dirty="0" err="1" smtClean="0"/>
              <a:t>Poland</a:t>
            </a:r>
            <a:r>
              <a:rPr lang="de-DE" sz="800" dirty="0" smtClean="0"/>
              <a:t>| 20.05.2014</a:t>
            </a:r>
            <a:endParaRPr lang="de-DE" sz="800" dirty="0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333333"/>
                </a:solidFill>
              </a:rPr>
              <a:t>Starting</a:t>
            </a:r>
            <a:r>
              <a:rPr lang="de-DE" sz="2400" dirty="0" smtClean="0">
                <a:solidFill>
                  <a:srgbClr val="333333"/>
                </a:solidFill>
              </a:rPr>
              <a:t> material</a:t>
            </a:r>
            <a:endParaRPr lang="de-DE" sz="2400" dirty="0">
              <a:solidFill>
                <a:srgbClr val="333333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7069"/>
            <a:ext cx="3789041" cy="284178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55" y="847069"/>
            <a:ext cx="3789041" cy="284178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3795886"/>
            <a:ext cx="31854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Isometric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rounded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grains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09617" y="3798075"/>
            <a:ext cx="403187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dominated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crystallites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orientations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surrounded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de-DE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endParaRPr lang="de-DE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76046"/>
            <a:ext cx="8725244" cy="287992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EPNM 2014/ </a:t>
            </a:r>
            <a:r>
              <a:rPr lang="de-DE" sz="800" dirty="0" err="1" smtClean="0"/>
              <a:t>Krakow</a:t>
            </a:r>
            <a:r>
              <a:rPr lang="de-DE" sz="800" dirty="0" smtClean="0"/>
              <a:t>/ </a:t>
            </a:r>
            <a:r>
              <a:rPr lang="de-DE" sz="800" dirty="0" err="1" smtClean="0"/>
              <a:t>Poland</a:t>
            </a:r>
            <a:r>
              <a:rPr lang="de-DE" sz="800" dirty="0" smtClean="0"/>
              <a:t>| 20.05.2014</a:t>
            </a:r>
            <a:endParaRPr lang="de-DE" sz="8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333333"/>
                </a:solidFill>
              </a:rPr>
              <a:t>Experimental </a:t>
            </a:r>
            <a:r>
              <a:rPr lang="de-DE" sz="2400" dirty="0" err="1" smtClean="0">
                <a:solidFill>
                  <a:srgbClr val="333333"/>
                </a:solidFill>
              </a:rPr>
              <a:t>conditions</a:t>
            </a:r>
            <a:endParaRPr lang="de-DE" sz="2400" dirty="0">
              <a:solidFill>
                <a:srgbClr val="3333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275856" y="1491630"/>
                <a:ext cx="2359941" cy="23551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r>
                  <a:rPr lang="de-DE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experiments</a:t>
                </a:r>
                <a:r>
                  <a:rPr lang="de-DE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at:</a:t>
                </a:r>
              </a:p>
              <a:p>
                <a:r>
                  <a:rPr lang="de-DE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p≈ 30 </a:t>
                </a:r>
                <a:r>
                  <a:rPr lang="de-DE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GPa</a:t>
                </a:r>
                <a:r>
                  <a:rPr lang="de-DE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spcAft>
                    <a:spcPts val="1200"/>
                  </a:spcAft>
                </a:pPr>
                <a:r>
                  <a:rPr lang="de-DE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de-DE" baseline="-25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shock</a:t>
                </a:r>
                <a:r>
                  <a:rPr lang="de-DE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≈ 3000 K),</a:t>
                </a:r>
              </a:p>
              <a:p>
                <a:pPr>
                  <a:spcAft>
                    <a:spcPts val="1200"/>
                  </a:spcAft>
                </a:pPr>
                <a:r>
                  <a:rPr lang="de-DE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 smtClean="0">
                            <a:solidFill>
                              <a:srgbClr val="333333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 smtClean="0">
                                <a:solidFill>
                                  <a:srgbClr val="33333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33333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33333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𝐶𝑢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 smtClean="0">
                                <a:solidFill>
                                  <a:srgbClr val="33333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33333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33333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𝑃𝑟𝑒𝑐</m:t>
                            </m:r>
                          </m:sub>
                        </m:sSub>
                      </m:den>
                    </m:f>
                    <m:r>
                      <a:rPr lang="de-DE" sz="2400" i="1">
                        <a:solidFill>
                          <a:srgbClr val="333333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lang="de-DE" sz="2400" i="1" smtClean="0">
                            <a:solidFill>
                              <a:srgbClr val="333333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2400" b="0" i="1" smtClean="0">
                            <a:solidFill>
                              <a:srgbClr val="333333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de-DE" sz="2400" b="0" i="1" smtClean="0">
                            <a:solidFill>
                              <a:srgbClr val="333333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de-DE" sz="2400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Precursor: Si</a:t>
                </a:r>
                <a:r>
                  <a:rPr lang="de-DE" baseline="-25000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baseline="-25000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</a:t>
                </a:r>
                <a:r>
                  <a:rPr lang="de-DE" baseline="30000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</a:t>
                </a:r>
              </a:p>
              <a:p>
                <a:r>
                  <a:rPr lang="de-DE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glovebox</a:t>
                </a:r>
                <a:r>
                  <a:rPr lang="de-DE" dirty="0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preparation</a:t>
                </a:r>
                <a:endParaRPr lang="de-DE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491630"/>
                <a:ext cx="2359941" cy="2355132"/>
              </a:xfrm>
              <a:prstGeom prst="rect">
                <a:avLst/>
              </a:prstGeom>
              <a:blipFill rotWithShape="1">
                <a:blip r:embed="rId2"/>
                <a:stretch>
                  <a:fillRect l="-2062" t="-1295" r="-773" b="-33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ieren 17"/>
          <p:cNvGrpSpPr/>
          <p:nvPr/>
        </p:nvGrpSpPr>
        <p:grpSpPr>
          <a:xfrm>
            <a:off x="175035" y="1133617"/>
            <a:ext cx="2884798" cy="3022309"/>
            <a:chOff x="3482732" y="1779662"/>
            <a:chExt cx="3095253" cy="317383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732" y="1779662"/>
              <a:ext cx="3095253" cy="232144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3491880" y="4274758"/>
              <a:ext cx="2619823" cy="67873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 </a:t>
              </a:r>
              <a:r>
                <a:rPr lang="de-DE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piston</a:t>
              </a:r>
              <a:r>
                <a:rPr lang="de-DE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without</a:t>
              </a:r>
              <a:endParaRPr lang="de-D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traces</a:t>
              </a:r>
              <a:r>
                <a:rPr lang="de-DE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DE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copper</a:t>
              </a:r>
              <a:endParaRPr lang="de-D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83561" y="1133617"/>
            <a:ext cx="2884798" cy="3225559"/>
            <a:chOff x="6812053" y="1995686"/>
            <a:chExt cx="2884798" cy="3225559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053" y="1995686"/>
              <a:ext cx="2884798" cy="2190364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6834799" y="4297915"/>
              <a:ext cx="286205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 </a:t>
              </a:r>
              <a:r>
                <a:rPr lang="de-DE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without</a:t>
              </a:r>
              <a:r>
                <a:rPr lang="de-DE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de-DE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influence</a:t>
              </a:r>
              <a:r>
                <a:rPr lang="de-DE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DE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de-DE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upstreaming</a:t>
              </a:r>
              <a:r>
                <a:rPr lang="de-DE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jetting</a:t>
              </a:r>
              <a:endParaRPr lang="de-D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5827345" y="1183059"/>
            <a:ext cx="3154293" cy="3094603"/>
            <a:chOff x="238195" y="1419622"/>
            <a:chExt cx="3154293" cy="3094603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419622"/>
              <a:ext cx="3140968" cy="2355726"/>
            </a:xfrm>
            <a:prstGeom prst="rect">
              <a:avLst/>
            </a:prstGeom>
          </p:spPr>
        </p:pic>
        <p:sp>
          <p:nvSpPr>
            <p:cNvPr id="26" name="Textfeld 25"/>
            <p:cNvSpPr txBox="1"/>
            <p:nvPr/>
          </p:nvSpPr>
          <p:spPr>
            <a:xfrm>
              <a:off x="238195" y="3867894"/>
              <a:ext cx="299312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de-DE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 </a:t>
              </a:r>
              <a:r>
                <a:rPr lang="de-DE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DE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de-DE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container</a:t>
              </a:r>
              <a:r>
                <a:rPr lang="de-DE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arched</a:t>
              </a:r>
              <a:r>
                <a:rPr lang="de-DE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de-DE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upward</a:t>
              </a:r>
              <a:endPara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79512" y="1183059"/>
            <a:ext cx="9118202" cy="3764955"/>
            <a:chOff x="179512" y="1183059"/>
            <a:chExt cx="9118202" cy="3764955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199823" y="1183059"/>
              <a:ext cx="8804461" cy="3578548"/>
              <a:chOff x="-51697" y="1232501"/>
              <a:chExt cx="8804461" cy="3578548"/>
            </a:xfrm>
          </p:grpSpPr>
          <p:grpSp>
            <p:nvGrpSpPr>
              <p:cNvPr id="27" name="Gruppieren 26"/>
              <p:cNvGrpSpPr/>
              <p:nvPr/>
            </p:nvGrpSpPr>
            <p:grpSpPr>
              <a:xfrm>
                <a:off x="5570983" y="1232501"/>
                <a:ext cx="3181781" cy="3320133"/>
                <a:chOff x="6454749" y="1830106"/>
                <a:chExt cx="3181781" cy="3320133"/>
              </a:xfrm>
            </p:grpSpPr>
            <p:pic>
              <p:nvPicPr>
                <p:cNvPr id="28" name="Grafik 2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72054" y="1830106"/>
                  <a:ext cx="3164476" cy="2355726"/>
                </a:xfrm>
                <a:prstGeom prst="rect">
                  <a:avLst/>
                </a:prstGeom>
              </p:spPr>
            </p:pic>
            <p:sp>
              <p:nvSpPr>
                <p:cNvPr id="29" name="Textfeld 28"/>
                <p:cNvSpPr txBox="1"/>
                <p:nvPr/>
              </p:nvSpPr>
              <p:spPr>
                <a:xfrm>
                  <a:off x="6454749" y="4226909"/>
                  <a:ext cx="3154293" cy="923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Sample </a:t>
                  </a:r>
                  <a:r>
                    <a:rPr lang="de-DE" dirty="0" err="1" smtClean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with</a:t>
                  </a:r>
                  <a:r>
                    <a:rPr lang="de-DE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de-DE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de-DE" dirty="0" err="1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influence</a:t>
                  </a:r>
                  <a:r>
                    <a:rPr lang="de-DE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de-DE" dirty="0" err="1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of</a:t>
                  </a:r>
                  <a:r>
                    <a:rPr lang="de-DE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de-DE" dirty="0" err="1" smtClean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beginning</a:t>
                  </a:r>
                  <a:endParaRPr lang="de-DE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de-DE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„</a:t>
                  </a:r>
                  <a:r>
                    <a:rPr lang="de-DE" dirty="0" err="1" smtClean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upstreaming</a:t>
                  </a:r>
                  <a:r>
                    <a:rPr lang="de-DE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de-DE" dirty="0" err="1" smtClean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jetting</a:t>
                  </a:r>
                  <a:r>
                    <a:rPr lang="de-DE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“</a:t>
                  </a:r>
                  <a:r>
                    <a:rPr lang="de-DE" baseline="30000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[2]</a:t>
                  </a:r>
                  <a:endParaRPr lang="de-DE" baseline="30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Rechteck 29"/>
              <p:cNvSpPr/>
              <p:nvPr/>
            </p:nvSpPr>
            <p:spPr>
              <a:xfrm>
                <a:off x="-51697" y="4349384"/>
                <a:ext cx="56226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[1] </a:t>
                </a:r>
                <a:r>
                  <a:rPr lang="de-DE" sz="800" dirty="0"/>
                  <a:t>Schlothauer, T., M. R. Schwarz, M. Ovidiu, E. Brendler, R. </a:t>
                </a:r>
                <a:r>
                  <a:rPr lang="de-DE" sz="800" dirty="0" err="1"/>
                  <a:t>Moeckel</a:t>
                </a:r>
                <a:r>
                  <a:rPr lang="de-DE" sz="800" dirty="0"/>
                  <a:t>, E. Kroke, </a:t>
                </a:r>
                <a:r>
                  <a:rPr lang="de-DE" sz="800" dirty="0" err="1"/>
                  <a:t>and</a:t>
                </a:r>
                <a:r>
                  <a:rPr lang="de-DE" sz="800" dirty="0"/>
                  <a:t> G. Heide (2012), “Shock Wave” Synthesis </a:t>
                </a:r>
                <a:r>
                  <a:rPr lang="de-DE" sz="800" dirty="0" err="1"/>
                  <a:t>of</a:t>
                </a:r>
                <a:r>
                  <a:rPr lang="de-DE" sz="800" dirty="0"/>
                  <a:t> Oxygen-</a:t>
                </a:r>
                <a:r>
                  <a:rPr lang="de-DE" sz="800" dirty="0" err="1"/>
                  <a:t>Bearing</a:t>
                </a:r>
                <a:r>
                  <a:rPr lang="de-DE" sz="800" dirty="0"/>
                  <a:t> </a:t>
                </a:r>
                <a:r>
                  <a:rPr lang="de-DE" sz="800" dirty="0" err="1"/>
                  <a:t>Spinel</a:t>
                </a:r>
                <a:r>
                  <a:rPr lang="de-DE" sz="800" dirty="0"/>
                  <a:t>-Type Silicon Nitride </a:t>
                </a:r>
                <a:r>
                  <a:rPr lang="el-GR" sz="800" dirty="0"/>
                  <a:t>γ-</a:t>
                </a:r>
                <a:r>
                  <a:rPr lang="de-DE" sz="800" dirty="0"/>
                  <a:t>Si3(O,N)4 in </a:t>
                </a:r>
                <a:r>
                  <a:rPr lang="de-DE" sz="800" dirty="0" err="1"/>
                  <a:t>the</a:t>
                </a:r>
                <a:r>
                  <a:rPr lang="de-DE" sz="800" dirty="0"/>
                  <a:t> </a:t>
                </a:r>
                <a:r>
                  <a:rPr lang="de-DE" sz="800" dirty="0" err="1"/>
                  <a:t>Pressure</a:t>
                </a:r>
                <a:r>
                  <a:rPr lang="de-DE" sz="800" dirty="0"/>
                  <a:t> Range </a:t>
                </a:r>
                <a:r>
                  <a:rPr lang="de-DE" sz="800" dirty="0" err="1"/>
                  <a:t>from</a:t>
                </a:r>
                <a:r>
                  <a:rPr lang="de-DE" sz="800" dirty="0"/>
                  <a:t> 30 </a:t>
                </a:r>
                <a:r>
                  <a:rPr lang="de-DE" sz="800" dirty="0" err="1"/>
                  <a:t>to</a:t>
                </a:r>
                <a:r>
                  <a:rPr lang="de-DE" sz="800" dirty="0"/>
                  <a:t> 72 </a:t>
                </a:r>
                <a:r>
                  <a:rPr lang="de-DE" sz="800" dirty="0" err="1"/>
                  <a:t>GPa</a:t>
                </a:r>
                <a:r>
                  <a:rPr lang="de-DE" sz="800" dirty="0"/>
                  <a:t> </a:t>
                </a:r>
                <a:r>
                  <a:rPr lang="de-DE" sz="800" dirty="0" err="1"/>
                  <a:t>with</a:t>
                </a:r>
                <a:r>
                  <a:rPr lang="de-DE" sz="800" dirty="0"/>
                  <a:t> High </a:t>
                </a:r>
                <a:r>
                  <a:rPr lang="de-DE" sz="800" dirty="0" err="1"/>
                  <a:t>Purity</a:t>
                </a:r>
                <a:r>
                  <a:rPr lang="de-DE" sz="800" dirty="0"/>
                  <a:t>, in </a:t>
                </a:r>
                <a:r>
                  <a:rPr lang="de-DE" sz="800" i="1" dirty="0"/>
                  <a:t>Minerals </a:t>
                </a:r>
                <a:r>
                  <a:rPr lang="de-DE" sz="800" i="1" dirty="0" err="1"/>
                  <a:t>as</a:t>
                </a:r>
                <a:r>
                  <a:rPr lang="de-DE" sz="800" i="1" dirty="0"/>
                  <a:t> </a:t>
                </a:r>
                <a:r>
                  <a:rPr lang="de-DE" sz="800" i="1" dirty="0" err="1"/>
                  <a:t>Advanced</a:t>
                </a:r>
                <a:r>
                  <a:rPr lang="de-DE" sz="800" i="1" dirty="0"/>
                  <a:t> Materials II</a:t>
                </a:r>
                <a:r>
                  <a:rPr lang="de-DE" sz="800" dirty="0"/>
                  <a:t>, </a:t>
                </a:r>
                <a:r>
                  <a:rPr lang="de-DE" sz="800" dirty="0" err="1"/>
                  <a:t>edited</a:t>
                </a:r>
                <a:r>
                  <a:rPr lang="de-DE" sz="800" dirty="0"/>
                  <a:t> </a:t>
                </a:r>
                <a:r>
                  <a:rPr lang="de-DE" sz="800" dirty="0" err="1"/>
                  <a:t>by</a:t>
                </a:r>
                <a:r>
                  <a:rPr lang="de-DE" sz="800" dirty="0"/>
                  <a:t> S. V. </a:t>
                </a:r>
                <a:r>
                  <a:rPr lang="de-DE" sz="800" dirty="0" err="1"/>
                  <a:t>Krivovichev</a:t>
                </a:r>
                <a:r>
                  <a:rPr lang="de-DE" sz="800" dirty="0"/>
                  <a:t>, pp. 375–388, Springer Berlin Heidelberg. Berlin, Heidelberg</a:t>
                </a:r>
                <a:r>
                  <a:rPr lang="de-DE" sz="800" dirty="0" smtClean="0"/>
                  <a:t>.</a:t>
                </a:r>
                <a:endParaRPr lang="de-DE" sz="800" dirty="0"/>
              </a:p>
            </p:txBody>
          </p:sp>
        </p:grpSp>
        <p:sp>
          <p:nvSpPr>
            <p:cNvPr id="2" name="Textfeld 1"/>
            <p:cNvSpPr txBox="1"/>
            <p:nvPr/>
          </p:nvSpPr>
          <p:spPr>
            <a:xfrm>
              <a:off x="179512" y="4732570"/>
              <a:ext cx="91182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[2]</a:t>
              </a:r>
              <a:r>
                <a:rPr lang="de-DE" sz="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Gu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, Y. B., S.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Zhuang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, M. Vural, A.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Molinari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G.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Ravichandran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(2010),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Upstream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jetting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phenomenon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planar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shock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wave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experiments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ceramic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powders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Shock </a:t>
              </a:r>
              <a:r>
                <a:rPr lang="de-DE" sz="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Waves</a:t>
              </a:r>
              <a:r>
                <a:rPr lang="de-DE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, 20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(5), 387–393</a:t>
              </a:r>
              <a:r>
                <a:rPr lang="de-DE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DE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4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1590"/>
            <a:ext cx="3384376" cy="2808312"/>
          </a:xfrm>
          <a:prstGeom prst="rect">
            <a:avLst/>
          </a:prstGeom>
        </p:spPr>
      </p:pic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EPNM 2014/ </a:t>
            </a:r>
            <a:r>
              <a:rPr lang="de-DE" sz="800" dirty="0" err="1" smtClean="0"/>
              <a:t>Krakow</a:t>
            </a:r>
            <a:r>
              <a:rPr lang="de-DE" sz="800" dirty="0" smtClean="0"/>
              <a:t>/ </a:t>
            </a:r>
            <a:r>
              <a:rPr lang="de-DE" sz="800" dirty="0" err="1" smtClean="0"/>
              <a:t>Poland</a:t>
            </a:r>
            <a:r>
              <a:rPr lang="de-DE" sz="800" dirty="0" smtClean="0"/>
              <a:t>| 20.05.2014</a:t>
            </a:r>
            <a:endParaRPr lang="de-DE" sz="800" dirty="0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333333"/>
                </a:solidFill>
              </a:rPr>
              <a:t>Powder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with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adiabatic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compression</a:t>
            </a:r>
            <a:endParaRPr lang="de-DE" sz="2400" dirty="0">
              <a:solidFill>
                <a:srgbClr val="333333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70" y="1131591"/>
            <a:ext cx="3744416" cy="2808312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882969" y="4065160"/>
            <a:ext cx="40446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de-DE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  <a:r>
              <a:rPr lang="de-DE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nitrides</a:t>
            </a:r>
            <a:endParaRPr lang="de-D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528" y="4065160"/>
            <a:ext cx="3300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de-DE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de-DE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gas </a:t>
            </a:r>
            <a:r>
              <a:rPr lang="de-DE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bubbles</a:t>
            </a:r>
            <a:endParaRPr lang="de-D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9582"/>
            <a:ext cx="4232835" cy="31746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29" y="1059582"/>
            <a:ext cx="4232834" cy="3174626"/>
          </a:xfrm>
          <a:prstGeom prst="rect">
            <a:avLst/>
          </a:prstGeom>
        </p:spPr>
      </p:pic>
      <p:sp>
        <p:nvSpPr>
          <p:cNvPr id="9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7504" y="4804038"/>
            <a:ext cx="8725244" cy="360000"/>
          </a:xfrm>
        </p:spPr>
        <p:txBody>
          <a:bodyPr/>
          <a:lstStyle/>
          <a:p>
            <a:r>
              <a:rPr lang="de-DE" sz="800" dirty="0" smtClean="0"/>
              <a:t>TU Bergakademie Freiberg | Institut für Mineralogie | Professur für Mineralogie | Brennhausgasse 14 | Telefonnummer: 03731 / 39-3540 | www.tu-freiberg.de | Vortragender: Dipl.-Min. T. Schlothauer| EPNM 2014/ </a:t>
            </a:r>
            <a:r>
              <a:rPr lang="de-DE" sz="800" dirty="0" err="1" smtClean="0"/>
              <a:t>Krakow</a:t>
            </a:r>
            <a:r>
              <a:rPr lang="de-DE" sz="800" dirty="0" smtClean="0"/>
              <a:t>/ </a:t>
            </a:r>
            <a:r>
              <a:rPr lang="de-DE" sz="800" dirty="0" err="1" smtClean="0"/>
              <a:t>Poland</a:t>
            </a:r>
            <a:r>
              <a:rPr lang="de-DE" sz="800" dirty="0" smtClean="0"/>
              <a:t>| 20.05.2014</a:t>
            </a:r>
            <a:endParaRPr lang="de-DE" sz="800" dirty="0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8388424" y="94314"/>
            <a:ext cx="660396" cy="670390"/>
            <a:chOff x="103" y="25617"/>
            <a:chExt cx="1247" cy="1247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03" y="25617"/>
              <a:ext cx="1247" cy="12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39" y="25755"/>
              <a:ext cx="975" cy="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58" y="25617"/>
              <a:ext cx="136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75" y="25891"/>
              <a:ext cx="703" cy="351"/>
            </a:xfrm>
            <a:prstGeom prst="rect">
              <a:avLst/>
            </a:prstGeom>
            <a:solidFill>
              <a:srgbClr val="4EBC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74" y="26245"/>
              <a:ext cx="703" cy="351"/>
            </a:xfrm>
            <a:prstGeom prst="rect">
              <a:avLst/>
            </a:prstGeom>
            <a:solidFill>
              <a:srgbClr val="E66E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11" y="26029"/>
              <a:ext cx="431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69" y="26175"/>
              <a:ext cx="7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899592" y="94314"/>
            <a:ext cx="734481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333333"/>
                </a:solidFill>
              </a:rPr>
              <a:t>Powder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with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adiabatic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compression</a:t>
            </a:r>
            <a:endParaRPr lang="de-DE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zu9_grau">
  <a:themeElements>
    <a:clrScheme name="TUBAF-Farben">
      <a:dk1>
        <a:srgbClr val="0064A8"/>
      </a:dk1>
      <a:lt1>
        <a:sysClr val="window" lastClr="FFFFFF"/>
      </a:lt1>
      <a:dk2>
        <a:srgbClr val="1F497D"/>
      </a:dk2>
      <a:lt2>
        <a:srgbClr val="EEECE1"/>
      </a:lt2>
      <a:accent1>
        <a:srgbClr val="0064A8"/>
      </a:accent1>
      <a:accent2>
        <a:srgbClr val="E66E01"/>
      </a:accent2>
      <a:accent3>
        <a:srgbClr val="4EBCCE"/>
      </a:accent3>
      <a:accent4>
        <a:srgbClr val="B20026"/>
      </a:accent4>
      <a:accent5>
        <a:srgbClr val="2E9028"/>
      </a:accent5>
      <a:accent6>
        <a:srgbClr val="7F7F7F"/>
      </a:accent6>
      <a:hlink>
        <a:srgbClr val="0064A8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16zu9_grau</Template>
  <TotalTime>0</TotalTime>
  <Words>1437</Words>
  <Application>Microsoft Office PowerPoint</Application>
  <PresentationFormat>Bildschirmpräsentation (16:9)</PresentationFormat>
  <Paragraphs>156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16zu9_grau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schlotha</dc:creator>
  <cp:lastModifiedBy>schlotha</cp:lastModifiedBy>
  <cp:revision>62</cp:revision>
  <dcterms:created xsi:type="dcterms:W3CDTF">2014-05-16T11:25:41Z</dcterms:created>
  <dcterms:modified xsi:type="dcterms:W3CDTF">2014-05-26T20:40:24Z</dcterms:modified>
</cp:coreProperties>
</file>